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orben" panose="020B0604020202020204" charset="0"/>
      <p:regular r:id="rId11"/>
    </p:embeddedFont>
    <p:embeddedFont>
      <p:font typeface="Nobile"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81" d="100"/>
          <a:sy n="81" d="100"/>
        </p:scale>
        <p:origin x="101" y="-41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869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474952"/>
            <a:ext cx="4919305" cy="3279577"/>
          </a:xfrm>
          <a:prstGeom prst="rect">
            <a:avLst/>
          </a:prstGeom>
        </p:spPr>
      </p:pic>
      <p:sp>
        <p:nvSpPr>
          <p:cNvPr id="4" name="Text 0"/>
          <p:cNvSpPr/>
          <p:nvPr/>
        </p:nvSpPr>
        <p:spPr>
          <a:xfrm>
            <a:off x="6280190" y="2277547"/>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1B1B27"/>
                </a:solidFill>
                <a:latin typeface="Corben" pitchFamily="34" charset="0"/>
                <a:ea typeface="Corben" pitchFamily="34" charset="-122"/>
                <a:cs typeface="Corben" pitchFamily="34" charset="-120"/>
              </a:rPr>
              <a:t>Split Array With Same Average</a:t>
            </a:r>
            <a:endParaRPr lang="en-US" sz="6150" dirty="0"/>
          </a:p>
        </p:txBody>
      </p:sp>
      <p:sp>
        <p:nvSpPr>
          <p:cNvPr id="5" name="Text 1"/>
          <p:cNvSpPr/>
          <p:nvPr/>
        </p:nvSpPr>
        <p:spPr>
          <a:xfrm>
            <a:off x="6280190" y="4574143"/>
            <a:ext cx="7556421" cy="725805"/>
          </a:xfrm>
          <a:prstGeom prst="rect">
            <a:avLst/>
          </a:prstGeom>
          <a:noFill/>
          <a:ln/>
        </p:spPr>
        <p:txBody>
          <a:bodyPr wrap="square" lIns="0" tIns="0" rIns="0" bIns="0" rtlCol="0" anchor="t"/>
          <a:lstStyle/>
          <a:p>
            <a:pPr marL="1233170" marR="520065" indent="-1163320">
              <a:lnSpc>
                <a:spcPct val="102000"/>
              </a:lnSpc>
              <a:spcBef>
                <a:spcPts val="420"/>
              </a:spcBef>
              <a:spcAft>
                <a:spcPts val="0"/>
              </a:spcAft>
            </a:pPr>
            <a:r>
              <a:rPr lang="en-US" sz="1800" b="1" kern="0" dirty="0">
                <a:effectLst/>
                <a:latin typeface="Times New Roman" panose="02020603050405020304" pitchFamily="18" charset="0"/>
                <a:ea typeface="Times New Roman" panose="02020603050405020304" pitchFamily="18" charset="0"/>
              </a:rPr>
              <a:t>CSA0695- DESIGN ANALYSIS AND ALGORITHMS</a:t>
            </a:r>
            <a:r>
              <a:rPr lang="en-US" sz="1800" b="1" kern="0" spc="-435" dirty="0">
                <a:effectLst/>
                <a:latin typeface="Times New Roman" panose="02020603050405020304" pitchFamily="18" charset="0"/>
                <a:ea typeface="Times New Roman" panose="02020603050405020304" pitchFamily="18" charset="0"/>
              </a:rPr>
              <a:t> </a:t>
            </a:r>
            <a:r>
              <a:rPr lang="en-US" sz="1800" b="1" kern="0" dirty="0">
                <a:effectLst/>
                <a:latin typeface="Times New Roman" panose="02020603050405020304" pitchFamily="18" charset="0"/>
                <a:ea typeface="Times New Roman" panose="02020603050405020304" pitchFamily="18" charset="0"/>
              </a:rPr>
              <a:t>FOR</a:t>
            </a:r>
            <a:r>
              <a:rPr lang="en-US" sz="1800" b="1" kern="0" spc="-15" dirty="0">
                <a:effectLst/>
                <a:latin typeface="Times New Roman" panose="02020603050405020304" pitchFamily="18" charset="0"/>
                <a:ea typeface="Times New Roman" panose="02020603050405020304" pitchFamily="18" charset="0"/>
              </a:rPr>
              <a:t> </a:t>
            </a:r>
            <a:r>
              <a:rPr lang="en-US" sz="1800" b="1" kern="0" dirty="0">
                <a:effectLst/>
                <a:latin typeface="Times New Roman" panose="02020603050405020304" pitchFamily="18" charset="0"/>
                <a:ea typeface="Times New Roman" panose="02020603050405020304" pitchFamily="18" charset="0"/>
              </a:rPr>
              <a:t>OPEN</a:t>
            </a:r>
            <a:r>
              <a:rPr lang="en-US" sz="1800" b="1" kern="0" spc="-5" dirty="0">
                <a:effectLst/>
                <a:latin typeface="Times New Roman" panose="02020603050405020304" pitchFamily="18" charset="0"/>
                <a:ea typeface="Times New Roman" panose="02020603050405020304" pitchFamily="18" charset="0"/>
              </a:rPr>
              <a:t> </a:t>
            </a:r>
            <a:r>
              <a:rPr lang="en-US" sz="1800" b="1" kern="0" dirty="0">
                <a:effectLst/>
                <a:latin typeface="Times New Roman" panose="02020603050405020304" pitchFamily="18" charset="0"/>
                <a:ea typeface="Times New Roman" panose="02020603050405020304" pitchFamily="18" charset="0"/>
              </a:rPr>
              <a:t>ADDRESSING</a:t>
            </a:r>
            <a:r>
              <a:rPr lang="en-US" sz="1800" b="1" kern="0" spc="-15" dirty="0">
                <a:effectLst/>
                <a:latin typeface="Times New Roman" panose="02020603050405020304" pitchFamily="18" charset="0"/>
                <a:ea typeface="Times New Roman" panose="02020603050405020304" pitchFamily="18" charset="0"/>
              </a:rPr>
              <a:t> </a:t>
            </a:r>
            <a:r>
              <a:rPr lang="en-US" sz="1800" b="1" kern="0" dirty="0">
                <a:effectLst/>
                <a:latin typeface="Times New Roman" panose="02020603050405020304" pitchFamily="18" charset="0"/>
                <a:ea typeface="Times New Roman" panose="02020603050405020304" pitchFamily="18" charset="0"/>
              </a:rPr>
              <a:t>TECHNIQUES</a:t>
            </a:r>
            <a:endParaRPr lang="en-IN" sz="1800" b="1" kern="0" dirty="0">
              <a:effectLst/>
              <a:latin typeface="Times New Roman" panose="02020603050405020304" pitchFamily="18" charset="0"/>
              <a:ea typeface="Times New Roman" panose="02020603050405020304" pitchFamily="18" charset="0"/>
            </a:endParaRPr>
          </a:p>
        </p:txBody>
      </p:sp>
      <p:sp>
        <p:nvSpPr>
          <p:cNvPr id="6" name="Shape 2"/>
          <p:cNvSpPr/>
          <p:nvPr/>
        </p:nvSpPr>
        <p:spPr>
          <a:xfrm>
            <a:off x="6280190" y="5572006"/>
            <a:ext cx="362903" cy="362903"/>
          </a:xfrm>
          <a:prstGeom prst="roundRect">
            <a:avLst>
              <a:gd name="adj" fmla="val 25194296"/>
            </a:avLst>
          </a:prstGeom>
          <a:noFill/>
          <a:ln w="7620">
            <a:solidFill>
              <a:srgbClr val="FFFFFF"/>
            </a:solidFill>
            <a:prstDash val="solid"/>
          </a:ln>
        </p:spPr>
      </p:sp>
      <p:sp>
        <p:nvSpPr>
          <p:cNvPr id="9" name="Rectangle 8">
            <a:extLst>
              <a:ext uri="{FF2B5EF4-FFF2-40B4-BE49-F238E27FC236}">
                <a16:creationId xmlns:a16="http://schemas.microsoft.com/office/drawing/2014/main" id="{40DEA631-82D6-3C5B-3C70-A27F450837E1}"/>
              </a:ext>
            </a:extLst>
          </p:cNvPr>
          <p:cNvSpPr/>
          <p:nvPr/>
        </p:nvSpPr>
        <p:spPr>
          <a:xfrm>
            <a:off x="12835054" y="7839307"/>
            <a:ext cx="1717287" cy="25647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CE476AE5-7DDB-A079-ADDF-E99E88F25ECB}"/>
              </a:ext>
            </a:extLst>
          </p:cNvPr>
          <p:cNvSpPr txBox="1"/>
          <p:nvPr/>
        </p:nvSpPr>
        <p:spPr>
          <a:xfrm>
            <a:off x="6491107" y="5486399"/>
            <a:ext cx="4684889"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GUIDED BY</a:t>
            </a:r>
          </a:p>
          <a:p>
            <a:r>
              <a:rPr lang="en-US" dirty="0">
                <a:latin typeface="Times New Roman" panose="02020603050405020304" pitchFamily="18" charset="0"/>
                <a:cs typeface="Times New Roman" panose="02020603050405020304" pitchFamily="18" charset="0"/>
              </a:rPr>
              <a:t>DR.R</a:t>
            </a:r>
            <a:r>
              <a:rPr lang="en-US" dirty="0"/>
              <a:t>. </a:t>
            </a:r>
            <a:r>
              <a:rPr lang="en-US" sz="1800" dirty="0">
                <a:effectLst/>
                <a:latin typeface="Times New Roman" panose="02020603050405020304" pitchFamily="18" charset="0"/>
                <a:ea typeface="Times New Roman" panose="02020603050405020304" pitchFamily="18" charset="0"/>
              </a:rPr>
              <a:t>Dhanalakshmi</a:t>
            </a:r>
            <a:r>
              <a:rPr lang="en-US" sz="1800" spc="-385" dirty="0">
                <a:effectLst/>
                <a:latin typeface="Times New Roman" panose="02020603050405020304" pitchFamily="18" charset="0"/>
                <a:ea typeface="Times New Roman" panose="02020603050405020304" pitchFamily="18" charset="0"/>
              </a:rPr>
              <a:t> </a:t>
            </a:r>
            <a:endParaRPr lang="en-IN" dirty="0"/>
          </a:p>
        </p:txBody>
      </p:sp>
      <p:sp>
        <p:nvSpPr>
          <p:cNvPr id="12" name="TextBox 11">
            <a:extLst>
              <a:ext uri="{FF2B5EF4-FFF2-40B4-BE49-F238E27FC236}">
                <a16:creationId xmlns:a16="http://schemas.microsoft.com/office/drawing/2014/main" id="{DDD36BB9-0DC8-0B99-CFEF-E0EA2BFBCD82}"/>
              </a:ext>
            </a:extLst>
          </p:cNvPr>
          <p:cNvSpPr txBox="1"/>
          <p:nvPr/>
        </p:nvSpPr>
        <p:spPr>
          <a:xfrm>
            <a:off x="6552781" y="6660444"/>
            <a:ext cx="3720107"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DONE BY</a:t>
            </a:r>
          </a:p>
          <a:p>
            <a:r>
              <a:rPr lang="en-US" dirty="0"/>
              <a:t>D. Megha Syam Naidu</a:t>
            </a:r>
          </a:p>
          <a:p>
            <a:r>
              <a:rPr lang="en-US" dirty="0"/>
              <a:t>(192210507)</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1668151"/>
            <a:ext cx="4919424" cy="4919424"/>
          </a:xfrm>
          <a:prstGeom prst="rect">
            <a:avLst/>
          </a:prstGeom>
        </p:spPr>
      </p:pic>
      <p:sp>
        <p:nvSpPr>
          <p:cNvPr id="4" name="Text 0"/>
          <p:cNvSpPr/>
          <p:nvPr/>
        </p:nvSpPr>
        <p:spPr>
          <a:xfrm>
            <a:off x="793790" y="76545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Understanding the Problem Statement</a:t>
            </a:r>
            <a:endParaRPr lang="en-US" sz="4450" dirty="0"/>
          </a:p>
        </p:txBody>
      </p:sp>
      <p:sp>
        <p:nvSpPr>
          <p:cNvPr id="5" name="Text 1"/>
          <p:cNvSpPr/>
          <p:nvPr/>
        </p:nvSpPr>
        <p:spPr>
          <a:xfrm>
            <a:off x="793790" y="2523172"/>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We are given an array of integers, 'nums'. Our task is to determine if we can divide this array into two non-empty subarrays, 'A' and 'B', such that the average of 'A' is equal to the average of 'B'.</a:t>
            </a:r>
            <a:endParaRPr lang="en-US" sz="1750" dirty="0"/>
          </a:p>
        </p:txBody>
      </p:sp>
      <p:sp>
        <p:nvSpPr>
          <p:cNvPr id="6" name="Shape 2"/>
          <p:cNvSpPr/>
          <p:nvPr/>
        </p:nvSpPr>
        <p:spPr>
          <a:xfrm>
            <a:off x="793790" y="3867031"/>
            <a:ext cx="3664863" cy="1685092"/>
          </a:xfrm>
          <a:prstGeom prst="roundRect">
            <a:avLst>
              <a:gd name="adj" fmla="val 5654"/>
            </a:avLst>
          </a:prstGeom>
          <a:solidFill>
            <a:srgbClr val="D2D9F9"/>
          </a:solidFill>
          <a:ln w="7620">
            <a:solidFill>
              <a:srgbClr val="B8BFDF"/>
            </a:solidFill>
            <a:prstDash val="solid"/>
          </a:ln>
        </p:spPr>
      </p:sp>
      <p:sp>
        <p:nvSpPr>
          <p:cNvPr id="7" name="Text 3"/>
          <p:cNvSpPr/>
          <p:nvPr/>
        </p:nvSpPr>
        <p:spPr>
          <a:xfrm>
            <a:off x="1028224" y="410146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Input</a:t>
            </a:r>
            <a:endParaRPr lang="en-US" sz="2200" dirty="0"/>
          </a:p>
        </p:txBody>
      </p:sp>
      <p:sp>
        <p:nvSpPr>
          <p:cNvPr id="8" name="Text 4"/>
          <p:cNvSpPr/>
          <p:nvPr/>
        </p:nvSpPr>
        <p:spPr>
          <a:xfrm>
            <a:off x="1028224" y="4591883"/>
            <a:ext cx="3195995" cy="362903"/>
          </a:xfrm>
          <a:prstGeom prst="rect">
            <a:avLst/>
          </a:prstGeom>
          <a:noFill/>
          <a:ln/>
        </p:spPr>
        <p:txBody>
          <a:bodyPr wrap="non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An integer array 'nums'.</a:t>
            </a:r>
            <a:endParaRPr lang="en-US" sz="1750" dirty="0"/>
          </a:p>
        </p:txBody>
      </p:sp>
      <p:sp>
        <p:nvSpPr>
          <p:cNvPr id="9" name="Shape 5"/>
          <p:cNvSpPr/>
          <p:nvPr/>
        </p:nvSpPr>
        <p:spPr>
          <a:xfrm>
            <a:off x="4685467" y="3867031"/>
            <a:ext cx="3664863" cy="1685092"/>
          </a:xfrm>
          <a:prstGeom prst="roundRect">
            <a:avLst>
              <a:gd name="adj" fmla="val 5654"/>
            </a:avLst>
          </a:prstGeom>
          <a:solidFill>
            <a:srgbClr val="D2D9F9"/>
          </a:solidFill>
          <a:ln w="7620">
            <a:solidFill>
              <a:srgbClr val="B8BFDF"/>
            </a:solidFill>
            <a:prstDash val="solid"/>
          </a:ln>
        </p:spPr>
      </p:sp>
      <p:sp>
        <p:nvSpPr>
          <p:cNvPr id="10" name="Text 6"/>
          <p:cNvSpPr/>
          <p:nvPr/>
        </p:nvSpPr>
        <p:spPr>
          <a:xfrm>
            <a:off x="4919901" y="410146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Output</a:t>
            </a:r>
            <a:endParaRPr lang="en-US" sz="2200" dirty="0"/>
          </a:p>
        </p:txBody>
      </p:sp>
      <p:sp>
        <p:nvSpPr>
          <p:cNvPr id="11" name="Text 7"/>
          <p:cNvSpPr/>
          <p:nvPr/>
        </p:nvSpPr>
        <p:spPr>
          <a:xfrm>
            <a:off x="4919901" y="4591883"/>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True if a split is possible, false otherwise.</a:t>
            </a:r>
            <a:endParaRPr lang="en-US" sz="1750" dirty="0"/>
          </a:p>
        </p:txBody>
      </p:sp>
      <p:sp>
        <p:nvSpPr>
          <p:cNvPr id="12" name="Shape 8"/>
          <p:cNvSpPr/>
          <p:nvPr/>
        </p:nvSpPr>
        <p:spPr>
          <a:xfrm>
            <a:off x="793790" y="5778937"/>
            <a:ext cx="7556421" cy="1685092"/>
          </a:xfrm>
          <a:prstGeom prst="roundRect">
            <a:avLst>
              <a:gd name="adj" fmla="val 5654"/>
            </a:avLst>
          </a:prstGeom>
          <a:solidFill>
            <a:srgbClr val="D2D9F9"/>
          </a:solidFill>
          <a:ln w="7620">
            <a:solidFill>
              <a:srgbClr val="B8BFDF"/>
            </a:solidFill>
            <a:prstDash val="solid"/>
          </a:ln>
        </p:spPr>
      </p:sp>
      <p:sp>
        <p:nvSpPr>
          <p:cNvPr id="13" name="Text 9"/>
          <p:cNvSpPr/>
          <p:nvPr/>
        </p:nvSpPr>
        <p:spPr>
          <a:xfrm>
            <a:off x="1028224" y="601337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Example</a:t>
            </a:r>
            <a:endParaRPr lang="en-US" sz="2200" dirty="0"/>
          </a:p>
        </p:txBody>
      </p:sp>
      <p:sp>
        <p:nvSpPr>
          <p:cNvPr id="14" name="Text 10"/>
          <p:cNvSpPr/>
          <p:nvPr/>
        </p:nvSpPr>
        <p:spPr>
          <a:xfrm>
            <a:off x="1028224" y="6503789"/>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For 'nums' = [1,2,3,4,5,6,7,8], we can split it into [1,4,5,8] and [2,3,6,7], both with an average of 4.5.</a:t>
            </a:r>
            <a:endParaRPr lang="en-US" sz="1750" dirty="0"/>
          </a:p>
        </p:txBody>
      </p:sp>
      <p:sp>
        <p:nvSpPr>
          <p:cNvPr id="15" name="TextBox 14">
            <a:extLst>
              <a:ext uri="{FF2B5EF4-FFF2-40B4-BE49-F238E27FC236}">
                <a16:creationId xmlns:a16="http://schemas.microsoft.com/office/drawing/2014/main" id="{9FB101A8-96DB-600C-5DD7-435E038B6739}"/>
              </a:ext>
            </a:extLst>
          </p:cNvPr>
          <p:cNvSpPr txBox="1"/>
          <p:nvPr/>
        </p:nvSpPr>
        <p:spPr>
          <a:xfrm>
            <a:off x="12831097" y="7757652"/>
            <a:ext cx="1651819" cy="369332"/>
          </a:xfrm>
          <a:prstGeom prst="rect">
            <a:avLst/>
          </a:prstGeom>
          <a:solidFill>
            <a:schemeClr val="bg1"/>
          </a:solidFill>
        </p:spPr>
        <p:txBody>
          <a:bodyPr wrap="square" rtlCol="0">
            <a:spAutoFit/>
          </a:bodyPr>
          <a:lstStyle/>
          <a:p>
            <a:endParaRPr lang="en-IN" dirty="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56342" y="2315885"/>
            <a:ext cx="4973717" cy="3597712"/>
          </a:xfrm>
          <a:prstGeom prst="rect">
            <a:avLst/>
          </a:prstGeom>
        </p:spPr>
      </p:pic>
      <p:sp>
        <p:nvSpPr>
          <p:cNvPr id="4" name="Text 0"/>
          <p:cNvSpPr/>
          <p:nvPr/>
        </p:nvSpPr>
        <p:spPr>
          <a:xfrm>
            <a:off x="6203871" y="564833"/>
            <a:ext cx="5562838" cy="640556"/>
          </a:xfrm>
          <a:prstGeom prst="rect">
            <a:avLst/>
          </a:prstGeom>
          <a:noFill/>
          <a:ln/>
        </p:spPr>
        <p:txBody>
          <a:bodyPr wrap="none" lIns="0" tIns="0" rIns="0" bIns="0" rtlCol="0" anchor="t"/>
          <a:lstStyle/>
          <a:p>
            <a:pPr marL="0" indent="0">
              <a:lnSpc>
                <a:spcPts val="5000"/>
              </a:lnSpc>
              <a:buNone/>
            </a:pPr>
            <a:r>
              <a:rPr lang="en-US" sz="4000" dirty="0">
                <a:solidFill>
                  <a:srgbClr val="1B1B27"/>
                </a:solidFill>
                <a:latin typeface="Corben" pitchFamily="34" charset="0"/>
                <a:ea typeface="Corben" pitchFamily="34" charset="-122"/>
                <a:cs typeface="Corben" pitchFamily="34" charset="-120"/>
              </a:rPr>
              <a:t>Abstraction</a:t>
            </a:r>
            <a:endParaRPr lang="en-US" sz="4000" dirty="0"/>
          </a:p>
        </p:txBody>
      </p:sp>
      <p:sp>
        <p:nvSpPr>
          <p:cNvPr id="5" name="Text 1"/>
          <p:cNvSpPr/>
          <p:nvPr/>
        </p:nvSpPr>
        <p:spPr>
          <a:xfrm>
            <a:off x="6203871" y="1512808"/>
            <a:ext cx="7709059" cy="1312069"/>
          </a:xfrm>
          <a:prstGeom prst="rect">
            <a:avLst/>
          </a:prstGeom>
          <a:noFill/>
          <a:ln/>
        </p:spPr>
        <p:txBody>
          <a:bodyPr wrap="square" lIns="0" tIns="0" rIns="0" bIns="0" rtlCol="0" anchor="t"/>
          <a:lstStyle/>
          <a:p>
            <a:pPr marL="0" indent="0">
              <a:lnSpc>
                <a:spcPts val="2550"/>
              </a:lnSpc>
              <a:buNone/>
            </a:pPr>
            <a:r>
              <a:rPr lang="en-US" sz="1600" dirty="0">
                <a:solidFill>
                  <a:srgbClr val="404155"/>
                </a:solidFill>
                <a:latin typeface="Nobile" pitchFamily="34" charset="0"/>
                <a:ea typeface="Nobile" pitchFamily="34" charset="-122"/>
                <a:cs typeface="Nobile" pitchFamily="34" charset="-120"/>
              </a:rPr>
              <a:t>We can try all possible combinations of dividing the array into two subarrays. For each combination, we can calculate the average of both subarrays and check if they are equal. This approach is computationally expensive, especially for larger arrays.</a:t>
            </a:r>
            <a:endParaRPr lang="en-US" sz="1600" dirty="0"/>
          </a:p>
        </p:txBody>
      </p:sp>
      <p:sp>
        <p:nvSpPr>
          <p:cNvPr id="6" name="Shape 2"/>
          <p:cNvSpPr/>
          <p:nvPr/>
        </p:nvSpPr>
        <p:spPr>
          <a:xfrm>
            <a:off x="6499860" y="3055501"/>
            <a:ext cx="22860" cy="4609148"/>
          </a:xfrm>
          <a:prstGeom prst="roundRect">
            <a:avLst>
              <a:gd name="adj" fmla="val 376639"/>
            </a:avLst>
          </a:prstGeom>
          <a:solidFill>
            <a:srgbClr val="B8BFDF"/>
          </a:solidFill>
          <a:ln/>
        </p:spPr>
      </p:sp>
      <p:sp>
        <p:nvSpPr>
          <p:cNvPr id="7" name="Shape 3"/>
          <p:cNvSpPr/>
          <p:nvPr/>
        </p:nvSpPr>
        <p:spPr>
          <a:xfrm>
            <a:off x="6719054" y="3505319"/>
            <a:ext cx="717471" cy="22860"/>
          </a:xfrm>
          <a:prstGeom prst="roundRect">
            <a:avLst>
              <a:gd name="adj" fmla="val 376639"/>
            </a:avLst>
          </a:prstGeom>
          <a:solidFill>
            <a:srgbClr val="B8BFDF"/>
          </a:solidFill>
          <a:ln/>
        </p:spPr>
      </p:sp>
      <p:sp>
        <p:nvSpPr>
          <p:cNvPr id="8" name="Shape 4"/>
          <p:cNvSpPr/>
          <p:nvPr/>
        </p:nvSpPr>
        <p:spPr>
          <a:xfrm>
            <a:off x="6280666" y="3286125"/>
            <a:ext cx="461248" cy="461248"/>
          </a:xfrm>
          <a:prstGeom prst="roundRect">
            <a:avLst>
              <a:gd name="adj" fmla="val 18667"/>
            </a:avLst>
          </a:prstGeom>
          <a:solidFill>
            <a:srgbClr val="D2D9F9"/>
          </a:solidFill>
          <a:ln w="7620">
            <a:solidFill>
              <a:srgbClr val="B8BFDF"/>
            </a:solidFill>
            <a:prstDash val="solid"/>
          </a:ln>
        </p:spPr>
      </p:sp>
      <p:sp>
        <p:nvSpPr>
          <p:cNvPr id="9" name="Text 5"/>
          <p:cNvSpPr/>
          <p:nvPr/>
        </p:nvSpPr>
        <p:spPr>
          <a:xfrm>
            <a:off x="6465808" y="3362920"/>
            <a:ext cx="90845" cy="307538"/>
          </a:xfrm>
          <a:prstGeom prst="rect">
            <a:avLst/>
          </a:prstGeom>
          <a:noFill/>
          <a:ln/>
        </p:spPr>
        <p:txBody>
          <a:bodyPr wrap="none" lIns="0" tIns="0" rIns="0" bIns="0" rtlCol="0" anchor="t"/>
          <a:lstStyle/>
          <a:p>
            <a:pPr marL="0" indent="0" algn="ctr">
              <a:lnSpc>
                <a:spcPts val="2400"/>
              </a:lnSpc>
              <a:buNone/>
            </a:pPr>
            <a:r>
              <a:rPr lang="en-US" sz="2400" dirty="0">
                <a:solidFill>
                  <a:srgbClr val="404155"/>
                </a:solidFill>
                <a:latin typeface="Corben" pitchFamily="34" charset="0"/>
                <a:ea typeface="Corben" pitchFamily="34" charset="-122"/>
                <a:cs typeface="Corben" pitchFamily="34" charset="-120"/>
              </a:rPr>
              <a:t>1</a:t>
            </a:r>
            <a:endParaRPr lang="en-US" sz="2400" dirty="0"/>
          </a:p>
        </p:txBody>
      </p:sp>
      <p:sp>
        <p:nvSpPr>
          <p:cNvPr id="10" name="Text 6"/>
          <p:cNvSpPr/>
          <p:nvPr/>
        </p:nvSpPr>
        <p:spPr>
          <a:xfrm>
            <a:off x="7638693" y="3260408"/>
            <a:ext cx="2562463" cy="320278"/>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Corben" pitchFamily="34" charset="0"/>
                <a:ea typeface="Corben" pitchFamily="34" charset="-122"/>
                <a:cs typeface="Corben" pitchFamily="34" charset="-120"/>
              </a:rPr>
              <a:t>Generate Subarrays</a:t>
            </a:r>
            <a:endParaRPr lang="en-US" sz="2000" dirty="0"/>
          </a:p>
        </p:txBody>
      </p:sp>
      <p:sp>
        <p:nvSpPr>
          <p:cNvPr id="11" name="Text 7"/>
          <p:cNvSpPr/>
          <p:nvPr/>
        </p:nvSpPr>
        <p:spPr>
          <a:xfrm>
            <a:off x="7638693" y="3703677"/>
            <a:ext cx="6274237" cy="656034"/>
          </a:xfrm>
          <a:prstGeom prst="rect">
            <a:avLst/>
          </a:prstGeom>
          <a:noFill/>
          <a:ln/>
        </p:spPr>
        <p:txBody>
          <a:bodyPr wrap="squar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Generate all possible combinations of dividing the array into two subarrays.</a:t>
            </a:r>
            <a:endParaRPr lang="en-US" sz="1600" dirty="0"/>
          </a:p>
        </p:txBody>
      </p:sp>
      <p:sp>
        <p:nvSpPr>
          <p:cNvPr id="12" name="Shape 8"/>
          <p:cNvSpPr/>
          <p:nvPr/>
        </p:nvSpPr>
        <p:spPr>
          <a:xfrm>
            <a:off x="6719054" y="5219343"/>
            <a:ext cx="717471" cy="22860"/>
          </a:xfrm>
          <a:prstGeom prst="roundRect">
            <a:avLst>
              <a:gd name="adj" fmla="val 376639"/>
            </a:avLst>
          </a:prstGeom>
          <a:solidFill>
            <a:srgbClr val="B8BFDF"/>
          </a:solidFill>
          <a:ln/>
        </p:spPr>
      </p:sp>
      <p:sp>
        <p:nvSpPr>
          <p:cNvPr id="13" name="Shape 9"/>
          <p:cNvSpPr/>
          <p:nvPr/>
        </p:nvSpPr>
        <p:spPr>
          <a:xfrm>
            <a:off x="6280666" y="5000149"/>
            <a:ext cx="461248" cy="461248"/>
          </a:xfrm>
          <a:prstGeom prst="roundRect">
            <a:avLst>
              <a:gd name="adj" fmla="val 18667"/>
            </a:avLst>
          </a:prstGeom>
          <a:solidFill>
            <a:srgbClr val="D2D9F9"/>
          </a:solidFill>
          <a:ln w="7620">
            <a:solidFill>
              <a:srgbClr val="B8BFDF"/>
            </a:solidFill>
            <a:prstDash val="solid"/>
          </a:ln>
        </p:spPr>
      </p:sp>
      <p:sp>
        <p:nvSpPr>
          <p:cNvPr id="14" name="Text 10"/>
          <p:cNvSpPr/>
          <p:nvPr/>
        </p:nvSpPr>
        <p:spPr>
          <a:xfrm>
            <a:off x="6431042" y="5076944"/>
            <a:ext cx="160377" cy="307538"/>
          </a:xfrm>
          <a:prstGeom prst="rect">
            <a:avLst/>
          </a:prstGeom>
          <a:noFill/>
          <a:ln/>
        </p:spPr>
        <p:txBody>
          <a:bodyPr wrap="none" lIns="0" tIns="0" rIns="0" bIns="0" rtlCol="0" anchor="t"/>
          <a:lstStyle/>
          <a:p>
            <a:pPr marL="0" indent="0" algn="ctr">
              <a:lnSpc>
                <a:spcPts val="2400"/>
              </a:lnSpc>
              <a:buNone/>
            </a:pPr>
            <a:r>
              <a:rPr lang="en-US" sz="2400" dirty="0">
                <a:solidFill>
                  <a:srgbClr val="404155"/>
                </a:solidFill>
                <a:latin typeface="Corben" pitchFamily="34" charset="0"/>
                <a:ea typeface="Corben" pitchFamily="34" charset="-122"/>
                <a:cs typeface="Corben" pitchFamily="34" charset="-120"/>
              </a:rPr>
              <a:t>2</a:t>
            </a:r>
            <a:endParaRPr lang="en-US" sz="2400" dirty="0"/>
          </a:p>
        </p:txBody>
      </p:sp>
      <p:sp>
        <p:nvSpPr>
          <p:cNvPr id="15" name="Text 11"/>
          <p:cNvSpPr/>
          <p:nvPr/>
        </p:nvSpPr>
        <p:spPr>
          <a:xfrm>
            <a:off x="7638693" y="4974431"/>
            <a:ext cx="2562463" cy="320278"/>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Corben" pitchFamily="34" charset="0"/>
                <a:ea typeface="Corben" pitchFamily="34" charset="-122"/>
                <a:cs typeface="Corben" pitchFamily="34" charset="-120"/>
              </a:rPr>
              <a:t>Calculate Averages</a:t>
            </a:r>
            <a:endParaRPr lang="en-US" sz="2000" dirty="0"/>
          </a:p>
        </p:txBody>
      </p:sp>
      <p:sp>
        <p:nvSpPr>
          <p:cNvPr id="16" name="Text 12"/>
          <p:cNvSpPr/>
          <p:nvPr/>
        </p:nvSpPr>
        <p:spPr>
          <a:xfrm>
            <a:off x="7638693" y="5417701"/>
            <a:ext cx="6274237" cy="656034"/>
          </a:xfrm>
          <a:prstGeom prst="rect">
            <a:avLst/>
          </a:prstGeom>
          <a:noFill/>
          <a:ln/>
        </p:spPr>
        <p:txBody>
          <a:bodyPr wrap="squar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For each combination, calculate the average of the two subarrays.</a:t>
            </a:r>
            <a:endParaRPr lang="en-US" sz="1600" dirty="0"/>
          </a:p>
        </p:txBody>
      </p:sp>
      <p:sp>
        <p:nvSpPr>
          <p:cNvPr id="17" name="Shape 13"/>
          <p:cNvSpPr/>
          <p:nvPr/>
        </p:nvSpPr>
        <p:spPr>
          <a:xfrm>
            <a:off x="6719054" y="6933367"/>
            <a:ext cx="717471" cy="22860"/>
          </a:xfrm>
          <a:prstGeom prst="roundRect">
            <a:avLst>
              <a:gd name="adj" fmla="val 376639"/>
            </a:avLst>
          </a:prstGeom>
          <a:solidFill>
            <a:srgbClr val="B8BFDF"/>
          </a:solidFill>
          <a:ln/>
        </p:spPr>
      </p:sp>
      <p:sp>
        <p:nvSpPr>
          <p:cNvPr id="18" name="Shape 14"/>
          <p:cNvSpPr/>
          <p:nvPr/>
        </p:nvSpPr>
        <p:spPr>
          <a:xfrm>
            <a:off x="6280666" y="6714173"/>
            <a:ext cx="461248" cy="461248"/>
          </a:xfrm>
          <a:prstGeom prst="roundRect">
            <a:avLst>
              <a:gd name="adj" fmla="val 18667"/>
            </a:avLst>
          </a:prstGeom>
          <a:solidFill>
            <a:srgbClr val="D2D9F9"/>
          </a:solidFill>
          <a:ln w="7620">
            <a:solidFill>
              <a:srgbClr val="B8BFDF"/>
            </a:solidFill>
            <a:prstDash val="solid"/>
          </a:ln>
        </p:spPr>
      </p:sp>
      <p:sp>
        <p:nvSpPr>
          <p:cNvPr id="19" name="Text 15"/>
          <p:cNvSpPr/>
          <p:nvPr/>
        </p:nvSpPr>
        <p:spPr>
          <a:xfrm>
            <a:off x="6424970" y="6790968"/>
            <a:ext cx="172641" cy="307538"/>
          </a:xfrm>
          <a:prstGeom prst="rect">
            <a:avLst/>
          </a:prstGeom>
          <a:noFill/>
          <a:ln/>
        </p:spPr>
        <p:txBody>
          <a:bodyPr wrap="none" lIns="0" tIns="0" rIns="0" bIns="0" rtlCol="0" anchor="t"/>
          <a:lstStyle/>
          <a:p>
            <a:pPr marL="0" indent="0" algn="ctr">
              <a:lnSpc>
                <a:spcPts val="2400"/>
              </a:lnSpc>
              <a:buNone/>
            </a:pPr>
            <a:r>
              <a:rPr lang="en-US" sz="2400" dirty="0">
                <a:solidFill>
                  <a:srgbClr val="404155"/>
                </a:solidFill>
                <a:latin typeface="Corben" pitchFamily="34" charset="0"/>
                <a:ea typeface="Corben" pitchFamily="34" charset="-122"/>
                <a:cs typeface="Corben" pitchFamily="34" charset="-120"/>
              </a:rPr>
              <a:t>3</a:t>
            </a:r>
            <a:endParaRPr lang="en-US" sz="2400" dirty="0"/>
          </a:p>
        </p:txBody>
      </p:sp>
      <p:sp>
        <p:nvSpPr>
          <p:cNvPr id="20" name="Text 16"/>
          <p:cNvSpPr/>
          <p:nvPr/>
        </p:nvSpPr>
        <p:spPr>
          <a:xfrm>
            <a:off x="7638693" y="6688455"/>
            <a:ext cx="2562463" cy="320278"/>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Corben" pitchFamily="34" charset="0"/>
                <a:ea typeface="Corben" pitchFamily="34" charset="-122"/>
                <a:cs typeface="Corben" pitchFamily="34" charset="-120"/>
              </a:rPr>
              <a:t>Compare Averages</a:t>
            </a:r>
            <a:endParaRPr lang="en-US" sz="2000" dirty="0"/>
          </a:p>
        </p:txBody>
      </p:sp>
      <p:sp>
        <p:nvSpPr>
          <p:cNvPr id="21" name="Text 17"/>
          <p:cNvSpPr/>
          <p:nvPr/>
        </p:nvSpPr>
        <p:spPr>
          <a:xfrm>
            <a:off x="7638693" y="7131725"/>
            <a:ext cx="6274237" cy="328017"/>
          </a:xfrm>
          <a:prstGeom prst="rect">
            <a:avLst/>
          </a:prstGeom>
          <a:noFill/>
          <a:ln/>
        </p:spPr>
        <p:txBody>
          <a:bodyPr wrap="non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Check if the averages of the two subarrays are equal.</a:t>
            </a:r>
            <a:endParaRPr lang="en-US" sz="1600" dirty="0"/>
          </a:p>
        </p:txBody>
      </p:sp>
      <p:sp>
        <p:nvSpPr>
          <p:cNvPr id="23" name="TextBox 22">
            <a:extLst>
              <a:ext uri="{FF2B5EF4-FFF2-40B4-BE49-F238E27FC236}">
                <a16:creationId xmlns:a16="http://schemas.microsoft.com/office/drawing/2014/main" id="{33F7FE20-B32A-6AAA-78B7-DAA16178224E}"/>
              </a:ext>
            </a:extLst>
          </p:cNvPr>
          <p:cNvSpPr txBox="1"/>
          <p:nvPr/>
        </p:nvSpPr>
        <p:spPr>
          <a:xfrm>
            <a:off x="12852400" y="7797800"/>
            <a:ext cx="1663700" cy="369332"/>
          </a:xfrm>
          <a:prstGeom prst="rect">
            <a:avLst/>
          </a:prstGeom>
          <a:solidFill>
            <a:schemeClr val="bg1"/>
          </a:solidFill>
        </p:spPr>
        <p:txBody>
          <a:bodyPr wrap="square" rtlCol="0">
            <a:spAutoFit/>
          </a:bodyPr>
          <a:lstStyle/>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940957"/>
          </a:xfrm>
          <a:prstGeom prst="rect">
            <a:avLst/>
          </a:prstGeom>
        </p:spPr>
      </p:pic>
      <p:pic>
        <p:nvPicPr>
          <p:cNvPr id="3" name="Image 1" descr="preencoded.png"/>
          <p:cNvPicPr>
            <a:picLocks noChangeAspect="1"/>
          </p:cNvPicPr>
          <p:nvPr/>
        </p:nvPicPr>
        <p:blipFill>
          <a:blip r:embed="rId4"/>
          <a:stretch>
            <a:fillRect/>
          </a:stretch>
        </p:blipFill>
        <p:spPr>
          <a:xfrm>
            <a:off x="6026468" y="194072"/>
            <a:ext cx="2577346" cy="1552813"/>
          </a:xfrm>
          <a:prstGeom prst="rect">
            <a:avLst/>
          </a:prstGeom>
        </p:spPr>
      </p:pic>
      <p:sp>
        <p:nvSpPr>
          <p:cNvPr id="4" name="Text 0"/>
          <p:cNvSpPr/>
          <p:nvPr/>
        </p:nvSpPr>
        <p:spPr>
          <a:xfrm>
            <a:off x="543401" y="2367915"/>
            <a:ext cx="6552962" cy="485299"/>
          </a:xfrm>
          <a:prstGeom prst="rect">
            <a:avLst/>
          </a:prstGeom>
          <a:noFill/>
          <a:ln/>
        </p:spPr>
        <p:txBody>
          <a:bodyPr wrap="none" lIns="0" tIns="0" rIns="0" bIns="0" rtlCol="0" anchor="t"/>
          <a:lstStyle/>
          <a:p>
            <a:pPr marL="0" indent="0">
              <a:lnSpc>
                <a:spcPts val="3800"/>
              </a:lnSpc>
              <a:buNone/>
            </a:pPr>
            <a:r>
              <a:rPr lang="en-US" sz="3050" dirty="0">
                <a:solidFill>
                  <a:srgbClr val="1B1B27"/>
                </a:solidFill>
                <a:latin typeface="Corben" pitchFamily="34" charset="0"/>
              </a:rPr>
              <a:t>Introduction</a:t>
            </a:r>
            <a:endParaRPr lang="en-US" sz="3050" dirty="0"/>
          </a:p>
        </p:txBody>
      </p:sp>
      <p:sp>
        <p:nvSpPr>
          <p:cNvPr id="106" name="TextBox 105">
            <a:extLst>
              <a:ext uri="{FF2B5EF4-FFF2-40B4-BE49-F238E27FC236}">
                <a16:creationId xmlns:a16="http://schemas.microsoft.com/office/drawing/2014/main" id="{94B237F9-976C-AD51-FDBE-A98768C012F4}"/>
              </a:ext>
            </a:extLst>
          </p:cNvPr>
          <p:cNvSpPr txBox="1"/>
          <p:nvPr/>
        </p:nvSpPr>
        <p:spPr>
          <a:xfrm>
            <a:off x="543401" y="3496235"/>
            <a:ext cx="12957446" cy="3139321"/>
          </a:xfrm>
          <a:prstGeom prst="rect">
            <a:avLst/>
          </a:prstGeom>
          <a:noFill/>
        </p:spPr>
        <p:txBody>
          <a:bodyPr wrap="square" rtlCol="0">
            <a:spAutoFit/>
          </a:bodyPr>
          <a:lstStyle/>
          <a:p>
            <a:pPr algn="just">
              <a:spcBef>
                <a:spcPts val="30"/>
              </a:spcBef>
            </a:pPr>
            <a:r>
              <a:rPr lang="en-US" sz="1800" dirty="0">
                <a:effectLst/>
                <a:latin typeface="Nobile" panose="020B0604020202020204" charset="0"/>
                <a:ea typeface="Times New Roman" panose="02020603050405020304" pitchFamily="18" charset="0"/>
              </a:rPr>
              <a:t>The task at hand is to determine whether an integer array </a:t>
            </a:r>
            <a:r>
              <a:rPr lang="en-US" sz="1800" dirty="0" err="1">
                <a:effectLst/>
                <a:latin typeface="Nobile" panose="020B0604020202020204" charset="0"/>
                <a:ea typeface="Times New Roman" panose="02020603050405020304" pitchFamily="18" charset="0"/>
              </a:rPr>
              <a:t>nums</a:t>
            </a:r>
            <a:r>
              <a:rPr lang="en-US" sz="1800" dirty="0">
                <a:effectLst/>
                <a:latin typeface="Nobile" panose="020B0604020202020204" charset="0"/>
                <a:ea typeface="Times New Roman" panose="02020603050405020304" pitchFamily="18" charset="0"/>
              </a:rPr>
              <a:t> can be partitioned into two non-empty subsets, A and B, such that the average of both subsets is the same. To achieve this, the sum of the elements in A and B must be proportional to their sizes relative to the entire array. In other words, if the average of the entire array is </a:t>
            </a:r>
            <a:r>
              <a:rPr lang="en-US" sz="1800" dirty="0" err="1">
                <a:effectLst/>
                <a:latin typeface="Nobile" panose="020B0604020202020204" charset="0"/>
                <a:ea typeface="Times New Roman" panose="02020603050405020304" pitchFamily="18" charset="0"/>
              </a:rPr>
              <a:t>avg_total</a:t>
            </a:r>
            <a:r>
              <a:rPr lang="en-US" sz="1800" dirty="0">
                <a:effectLst/>
                <a:latin typeface="Nobile" panose="020B0604020202020204" charset="0"/>
                <a:ea typeface="Times New Roman" panose="02020603050405020304" pitchFamily="18" charset="0"/>
              </a:rPr>
              <a:t> = sum(</a:t>
            </a:r>
            <a:r>
              <a:rPr lang="en-US" sz="1800" dirty="0" err="1">
                <a:effectLst/>
                <a:latin typeface="Nobile" panose="020B0604020202020204" charset="0"/>
                <a:ea typeface="Times New Roman" panose="02020603050405020304" pitchFamily="18" charset="0"/>
              </a:rPr>
              <a:t>nums</a:t>
            </a:r>
            <a:r>
              <a:rPr lang="en-US" sz="1800" dirty="0">
                <a:effectLst/>
                <a:latin typeface="Nobile" panose="020B0604020202020204" charset="0"/>
                <a:ea typeface="Times New Roman" panose="02020603050405020304" pitchFamily="18" charset="0"/>
              </a:rPr>
              <a:t>) / </a:t>
            </a:r>
            <a:r>
              <a:rPr lang="en-US" sz="1800" dirty="0" err="1">
                <a:effectLst/>
                <a:latin typeface="Nobile" panose="020B0604020202020204" charset="0"/>
                <a:ea typeface="Times New Roman" panose="02020603050405020304" pitchFamily="18" charset="0"/>
              </a:rPr>
              <a:t>len</a:t>
            </a:r>
            <a:r>
              <a:rPr lang="en-US" sz="1800" dirty="0">
                <a:effectLst/>
                <a:latin typeface="Nobile" panose="020B0604020202020204" charset="0"/>
                <a:ea typeface="Times New Roman" panose="02020603050405020304" pitchFamily="18" charset="0"/>
              </a:rPr>
              <a:t>(</a:t>
            </a:r>
            <a:r>
              <a:rPr lang="en-US" sz="1800" dirty="0" err="1">
                <a:effectLst/>
                <a:latin typeface="Nobile" panose="020B0604020202020204" charset="0"/>
                <a:ea typeface="Times New Roman" panose="02020603050405020304" pitchFamily="18" charset="0"/>
              </a:rPr>
              <a:t>nums</a:t>
            </a:r>
            <a:r>
              <a:rPr lang="en-US" sz="1800" dirty="0">
                <a:effectLst/>
                <a:latin typeface="Nobile" panose="020B0604020202020204" charset="0"/>
                <a:ea typeface="Times New Roman" panose="02020603050405020304" pitchFamily="18" charset="0"/>
              </a:rPr>
              <a:t>), both A and B should satisfy average(A) = average(B) = </a:t>
            </a:r>
            <a:r>
              <a:rPr lang="en-US" sz="1800" dirty="0" err="1">
                <a:effectLst/>
                <a:latin typeface="Nobile" panose="020B0604020202020204" charset="0"/>
                <a:ea typeface="Times New Roman" panose="02020603050405020304" pitchFamily="18" charset="0"/>
              </a:rPr>
              <a:t>avg_total</a:t>
            </a:r>
            <a:r>
              <a:rPr lang="en-US" sz="1800" dirty="0">
                <a:effectLst/>
                <a:latin typeface="Nobile" panose="020B0604020202020204" charset="0"/>
                <a:ea typeface="Times New Roman" panose="02020603050405020304" pitchFamily="18" charset="0"/>
              </a:rPr>
              <a:t>.</a:t>
            </a:r>
            <a:endParaRPr lang="en-IN" sz="1800" dirty="0">
              <a:effectLst/>
              <a:latin typeface="Nobile" panose="020B0604020202020204" charset="0"/>
              <a:ea typeface="Times New Roman" panose="02020603050405020304" pitchFamily="18" charset="0"/>
            </a:endParaRPr>
          </a:p>
          <a:p>
            <a:pPr>
              <a:spcBef>
                <a:spcPts val="30"/>
              </a:spcBef>
            </a:pPr>
            <a:r>
              <a:rPr lang="en-US" sz="1800" dirty="0">
                <a:effectLst/>
                <a:latin typeface="Nobile" panose="020B0604020202020204" charset="0"/>
                <a:ea typeface="Times New Roman" panose="02020603050405020304" pitchFamily="18" charset="0"/>
              </a:rPr>
              <a:t> </a:t>
            </a:r>
            <a:endParaRPr lang="en-IN" sz="1800" dirty="0">
              <a:effectLst/>
              <a:latin typeface="Nobile" panose="020B0604020202020204" charset="0"/>
              <a:ea typeface="Times New Roman" panose="02020603050405020304" pitchFamily="18" charset="0"/>
            </a:endParaRPr>
          </a:p>
          <a:p>
            <a:pPr marR="71755" lvl="0" algn="just">
              <a:buSzPts val="1400"/>
              <a:tabLst>
                <a:tab pos="534035" algn="l"/>
              </a:tabLst>
            </a:pPr>
            <a:r>
              <a:rPr lang="en-US" sz="1800" b="1" spc="0" dirty="0">
                <a:effectLst/>
                <a:latin typeface="Nobile" panose="020B0604020202020204" charset="0"/>
                <a:ea typeface="Times New Roman" panose="02020603050405020304" pitchFamily="18" charset="0"/>
              </a:rPr>
              <a:t>Subset Sum Proportionality: </a:t>
            </a:r>
            <a:r>
              <a:rPr lang="en-US" sz="1800" spc="0" dirty="0">
                <a:effectLst/>
                <a:latin typeface="Nobile" panose="020B0604020202020204" charset="0"/>
                <a:ea typeface="Times New Roman" panose="02020603050405020304" pitchFamily="18" charset="0"/>
              </a:rPr>
              <a:t>The sum of elements in A should be proportional to the size of A relative to the whole array. If the total sum of the array is S = sum(</a:t>
            </a:r>
            <a:r>
              <a:rPr lang="en-US" sz="1800" spc="0" dirty="0" err="1">
                <a:effectLst/>
                <a:latin typeface="Nobile" panose="020B0604020202020204" charset="0"/>
                <a:ea typeface="Times New Roman" panose="02020603050405020304" pitchFamily="18" charset="0"/>
              </a:rPr>
              <a:t>nums</a:t>
            </a:r>
            <a:r>
              <a:rPr lang="en-US" sz="1800" spc="0" dirty="0">
                <a:effectLst/>
                <a:latin typeface="Nobile" panose="020B0604020202020204" charset="0"/>
                <a:ea typeface="Times New Roman" panose="02020603050405020304" pitchFamily="18" charset="0"/>
              </a:rPr>
              <a:t>) and its size is n = </a:t>
            </a:r>
            <a:r>
              <a:rPr lang="en-US" sz="1800" spc="0" dirty="0" err="1">
                <a:effectLst/>
                <a:latin typeface="Nobile" panose="020B0604020202020204" charset="0"/>
                <a:ea typeface="Times New Roman" panose="02020603050405020304" pitchFamily="18" charset="0"/>
              </a:rPr>
              <a:t>len</a:t>
            </a:r>
            <a:r>
              <a:rPr lang="en-US" sz="1800" spc="0" dirty="0">
                <a:effectLst/>
                <a:latin typeface="Nobile" panose="020B0604020202020204" charset="0"/>
                <a:ea typeface="Times New Roman" panose="02020603050405020304" pitchFamily="18" charset="0"/>
              </a:rPr>
              <a:t>(</a:t>
            </a:r>
            <a:r>
              <a:rPr lang="en-US" sz="1800" spc="0" dirty="0" err="1">
                <a:effectLst/>
                <a:latin typeface="Nobile" panose="020B0604020202020204" charset="0"/>
                <a:ea typeface="Times New Roman" panose="02020603050405020304" pitchFamily="18" charset="0"/>
              </a:rPr>
              <a:t>nums</a:t>
            </a:r>
            <a:r>
              <a:rPr lang="en-US" sz="1800" spc="0" dirty="0">
                <a:effectLst/>
                <a:latin typeface="Nobile" panose="020B0604020202020204" charset="0"/>
                <a:ea typeface="Times New Roman" panose="02020603050405020304" pitchFamily="18" charset="0"/>
              </a:rPr>
              <a:t>), then for any subset A of size k, the sum of the elements of A should be </a:t>
            </a:r>
            <a:endParaRPr lang="en-IN" sz="1800" spc="0" dirty="0">
              <a:effectLst/>
              <a:latin typeface="Nobile" panose="020B0604020202020204" charset="0"/>
              <a:ea typeface="Times New Roman" panose="02020603050405020304" pitchFamily="18" charset="0"/>
            </a:endParaRPr>
          </a:p>
          <a:p>
            <a:pPr marL="533400" marR="71755" indent="-228600" algn="just">
              <a:tabLst>
                <a:tab pos="534035" algn="l"/>
              </a:tabLst>
            </a:pPr>
            <a:r>
              <a:rPr lang="en-US" sz="1800" b="1" dirty="0">
                <a:effectLst/>
                <a:latin typeface="Nobile" panose="020B0604020202020204" charset="0"/>
                <a:ea typeface="Times New Roman" panose="02020603050405020304" pitchFamily="18" charset="0"/>
              </a:rPr>
              <a:t> </a:t>
            </a:r>
            <a:r>
              <a:rPr lang="en-US" sz="1800" dirty="0">
                <a:effectLst/>
                <a:latin typeface="Nobile" panose="020B0604020202020204" charset="0"/>
                <a:ea typeface="Times New Roman" panose="02020603050405020304" pitchFamily="18" charset="0"/>
              </a:rPr>
              <a:t>sum(A) = k * </a:t>
            </a:r>
            <a:r>
              <a:rPr lang="en-US" sz="1800" dirty="0" err="1">
                <a:effectLst/>
                <a:latin typeface="Nobile" panose="020B0604020202020204" charset="0"/>
                <a:ea typeface="Times New Roman" panose="02020603050405020304" pitchFamily="18" charset="0"/>
              </a:rPr>
              <a:t>avg_total</a:t>
            </a:r>
            <a:r>
              <a:rPr lang="en-US" sz="1800" dirty="0">
                <a:effectLst/>
                <a:latin typeface="Nobile" panose="020B0604020202020204" charset="0"/>
                <a:ea typeface="Times New Roman" panose="02020603050405020304" pitchFamily="18" charset="0"/>
              </a:rPr>
              <a:t> = (k * S) / n</a:t>
            </a:r>
            <a:r>
              <a:rPr lang="en-US" sz="1800" b="1" dirty="0">
                <a:effectLst/>
                <a:latin typeface="Nobile" panose="020B0604020202020204" charset="0"/>
                <a:ea typeface="Times New Roman" panose="02020603050405020304" pitchFamily="18" charset="0"/>
              </a:rPr>
              <a:t>.</a:t>
            </a:r>
            <a:endParaRPr lang="en-IN" sz="1800" dirty="0">
              <a:effectLst/>
              <a:latin typeface="Nobile" panose="020B0604020202020204" charset="0"/>
              <a:ea typeface="Times New Roman" panose="02020603050405020304" pitchFamily="18" charset="0"/>
            </a:endParaRPr>
          </a:p>
          <a:p>
            <a:r>
              <a:rPr lang="en-US" sz="1800" b="1" dirty="0">
                <a:effectLst/>
                <a:latin typeface="Nobile" panose="020B0604020202020204" charset="0"/>
                <a:ea typeface="Times New Roman" panose="02020603050405020304" pitchFamily="18" charset="0"/>
              </a:rPr>
              <a:t>Divisibility Condition</a:t>
            </a:r>
            <a:r>
              <a:rPr lang="en-US" sz="1800" dirty="0">
                <a:effectLst/>
                <a:latin typeface="Nobile" panose="020B0604020202020204" charset="0"/>
                <a:ea typeface="Times New Roman" panose="02020603050405020304" pitchFamily="18" charset="0"/>
              </a:rPr>
              <a:t>: For the above equation to hold, k * S must be divisible by n. This means that not all subsets are valid candidates; only those where this divisibility condition is satisfied can be </a:t>
            </a:r>
            <a:r>
              <a:rPr lang="en-US" sz="1800" dirty="0" err="1">
                <a:effectLst/>
                <a:latin typeface="Nobile" panose="020B0604020202020204" charset="0"/>
                <a:ea typeface="Times New Roman" panose="02020603050405020304" pitchFamily="18" charset="0"/>
              </a:rPr>
              <a:t>conside</a:t>
            </a:r>
            <a:endParaRPr lang="en-IN" dirty="0">
              <a:latin typeface="Nobile" panose="020B0604020202020204" charset="0"/>
            </a:endParaRPr>
          </a:p>
        </p:txBody>
      </p:sp>
      <p:sp>
        <p:nvSpPr>
          <p:cNvPr id="107" name="TextBox 106">
            <a:extLst>
              <a:ext uri="{FF2B5EF4-FFF2-40B4-BE49-F238E27FC236}">
                <a16:creationId xmlns:a16="http://schemas.microsoft.com/office/drawing/2014/main" id="{DCA76E62-A16F-6051-02E9-5337E57F643F}"/>
              </a:ext>
            </a:extLst>
          </p:cNvPr>
          <p:cNvSpPr txBox="1"/>
          <p:nvPr/>
        </p:nvSpPr>
        <p:spPr>
          <a:xfrm>
            <a:off x="12903200" y="7797800"/>
            <a:ext cx="1612900" cy="369332"/>
          </a:xfrm>
          <a:prstGeom prst="rect">
            <a:avLst/>
          </a:prstGeom>
          <a:solidFill>
            <a:schemeClr val="bg1"/>
          </a:solidFill>
        </p:spPr>
        <p:txBody>
          <a:bodyPr wrap="square" rtlCol="0">
            <a:spAutoFit/>
          </a:bodyPr>
          <a:lstStyle/>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9144000" y="0"/>
            <a:ext cx="5486400" cy="8229600"/>
          </a:xfrm>
          <a:prstGeom prst="rect">
            <a:avLst/>
          </a:prstGeom>
          <a:solidFill>
            <a:srgbClr val="E5E0DF"/>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66869" y="525780"/>
            <a:ext cx="7810262" cy="1190863"/>
          </a:xfrm>
          <a:prstGeom prst="rect">
            <a:avLst/>
          </a:prstGeom>
          <a:noFill/>
          <a:ln/>
        </p:spPr>
        <p:txBody>
          <a:bodyPr wrap="square" lIns="0" tIns="0" rIns="0" bIns="0" rtlCol="0" anchor="t"/>
          <a:lstStyle/>
          <a:p>
            <a:pPr marL="0" indent="0">
              <a:lnSpc>
                <a:spcPts val="4650"/>
              </a:lnSpc>
              <a:buNone/>
            </a:pPr>
            <a:r>
              <a:rPr lang="en-US" sz="3750" dirty="0">
                <a:solidFill>
                  <a:srgbClr val="1B1B27"/>
                </a:solidFill>
                <a:latin typeface="Corben" pitchFamily="34" charset="0"/>
                <a:ea typeface="Corben" pitchFamily="34" charset="-122"/>
                <a:cs typeface="Corben" pitchFamily="34" charset="-120"/>
              </a:rPr>
              <a:t>Optimizing the Dynamic Programming Solution</a:t>
            </a:r>
            <a:endParaRPr lang="en-US" sz="3750" dirty="0"/>
          </a:p>
        </p:txBody>
      </p:sp>
      <p:sp>
        <p:nvSpPr>
          <p:cNvPr id="6" name="Text 2"/>
          <p:cNvSpPr/>
          <p:nvPr/>
        </p:nvSpPr>
        <p:spPr>
          <a:xfrm>
            <a:off x="666869" y="2002393"/>
            <a:ext cx="7810262" cy="914400"/>
          </a:xfrm>
          <a:prstGeom prst="rect">
            <a:avLst/>
          </a:prstGeom>
          <a:noFill/>
          <a:ln/>
        </p:spPr>
        <p:txBody>
          <a:bodyPr wrap="square" lIns="0" tIns="0" rIns="0" bIns="0" rtlCol="0" anchor="t"/>
          <a:lstStyle/>
          <a:p>
            <a:pPr marL="0" indent="0">
              <a:lnSpc>
                <a:spcPts val="2400"/>
              </a:lnSpc>
              <a:buNone/>
            </a:pPr>
            <a:r>
              <a:rPr lang="en-US" sz="1500" dirty="0">
                <a:solidFill>
                  <a:srgbClr val="404155"/>
                </a:solidFill>
                <a:latin typeface="Nobile" pitchFamily="34" charset="0"/>
                <a:ea typeface="Nobile" pitchFamily="34" charset="-122"/>
                <a:cs typeface="Nobile" pitchFamily="34" charset="-120"/>
              </a:rPr>
              <a:t>The dynamic programming solution can be optimized by calculating the total sum of the array and the desired sum for each subarray. This allows us to efficiently check for the existence of two subarrays with equal averages.</a:t>
            </a:r>
            <a:endParaRPr lang="en-US" sz="1500" dirty="0"/>
          </a:p>
        </p:txBody>
      </p:sp>
      <p:pic>
        <p:nvPicPr>
          <p:cNvPr id="7" name="Image 2" descr="preencoded.png"/>
          <p:cNvPicPr>
            <a:picLocks noChangeAspect="1"/>
          </p:cNvPicPr>
          <p:nvPr/>
        </p:nvPicPr>
        <p:blipFill>
          <a:blip r:embed="rId5"/>
          <a:stretch>
            <a:fillRect/>
          </a:stretch>
        </p:blipFill>
        <p:spPr>
          <a:xfrm>
            <a:off x="666869" y="3131106"/>
            <a:ext cx="952619" cy="1524238"/>
          </a:xfrm>
          <a:prstGeom prst="rect">
            <a:avLst/>
          </a:prstGeom>
        </p:spPr>
      </p:pic>
      <p:sp>
        <p:nvSpPr>
          <p:cNvPr id="8" name="Text 3"/>
          <p:cNvSpPr/>
          <p:nvPr/>
        </p:nvSpPr>
        <p:spPr>
          <a:xfrm>
            <a:off x="1905238" y="3321606"/>
            <a:ext cx="2381726" cy="297656"/>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Corben" pitchFamily="34" charset="0"/>
                <a:ea typeface="Corben" pitchFamily="34" charset="-122"/>
                <a:cs typeface="Corben" pitchFamily="34" charset="-120"/>
              </a:rPr>
              <a:t>Calculate Total Sum</a:t>
            </a:r>
            <a:endParaRPr lang="en-US" sz="1850" dirty="0"/>
          </a:p>
        </p:txBody>
      </p:sp>
      <p:sp>
        <p:nvSpPr>
          <p:cNvPr id="9" name="Text 4"/>
          <p:cNvSpPr/>
          <p:nvPr/>
        </p:nvSpPr>
        <p:spPr>
          <a:xfrm>
            <a:off x="1905238" y="3733562"/>
            <a:ext cx="6571893" cy="304800"/>
          </a:xfrm>
          <a:prstGeom prst="rect">
            <a:avLst/>
          </a:prstGeom>
          <a:noFill/>
          <a:ln/>
        </p:spPr>
        <p:txBody>
          <a:bodyPr wrap="none" lIns="0" tIns="0" rIns="0" bIns="0" rtlCol="0" anchor="t"/>
          <a:lstStyle/>
          <a:p>
            <a:pPr marL="0" indent="0" algn="l">
              <a:lnSpc>
                <a:spcPts val="2400"/>
              </a:lnSpc>
              <a:buNone/>
            </a:pPr>
            <a:r>
              <a:rPr lang="en-US" sz="1500" dirty="0">
                <a:solidFill>
                  <a:srgbClr val="404155"/>
                </a:solidFill>
                <a:latin typeface="Nobile" pitchFamily="34" charset="0"/>
                <a:ea typeface="Nobile" pitchFamily="34" charset="-122"/>
                <a:cs typeface="Nobile" pitchFamily="34" charset="-120"/>
              </a:rPr>
              <a:t>Calculate the total sum of the elements in the array 'nums'.</a:t>
            </a:r>
            <a:endParaRPr lang="en-US" sz="1500" dirty="0"/>
          </a:p>
        </p:txBody>
      </p:sp>
      <p:pic>
        <p:nvPicPr>
          <p:cNvPr id="10" name="Image 3" descr="preencoded.png"/>
          <p:cNvPicPr>
            <a:picLocks noChangeAspect="1"/>
          </p:cNvPicPr>
          <p:nvPr/>
        </p:nvPicPr>
        <p:blipFill>
          <a:blip r:embed="rId6"/>
          <a:stretch>
            <a:fillRect/>
          </a:stretch>
        </p:blipFill>
        <p:spPr>
          <a:xfrm>
            <a:off x="666869" y="4655344"/>
            <a:ext cx="952619" cy="1524238"/>
          </a:xfrm>
          <a:prstGeom prst="rect">
            <a:avLst/>
          </a:prstGeom>
        </p:spPr>
      </p:pic>
      <p:sp>
        <p:nvSpPr>
          <p:cNvPr id="11" name="Text 5"/>
          <p:cNvSpPr/>
          <p:nvPr/>
        </p:nvSpPr>
        <p:spPr>
          <a:xfrm>
            <a:off x="1905238" y="4845844"/>
            <a:ext cx="2381726" cy="297656"/>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Corben" pitchFamily="34" charset="0"/>
                <a:ea typeface="Corben" pitchFamily="34" charset="-122"/>
                <a:cs typeface="Corben" pitchFamily="34" charset="-120"/>
              </a:rPr>
              <a:t>Calculate Target Sum</a:t>
            </a:r>
            <a:endParaRPr lang="en-US" sz="1850" dirty="0"/>
          </a:p>
        </p:txBody>
      </p:sp>
      <p:sp>
        <p:nvSpPr>
          <p:cNvPr id="12" name="Text 6"/>
          <p:cNvSpPr/>
          <p:nvPr/>
        </p:nvSpPr>
        <p:spPr>
          <a:xfrm>
            <a:off x="1905238" y="5257800"/>
            <a:ext cx="6571893" cy="304800"/>
          </a:xfrm>
          <a:prstGeom prst="rect">
            <a:avLst/>
          </a:prstGeom>
          <a:noFill/>
          <a:ln/>
        </p:spPr>
        <p:txBody>
          <a:bodyPr wrap="none" lIns="0" tIns="0" rIns="0" bIns="0" rtlCol="0" anchor="t"/>
          <a:lstStyle/>
          <a:p>
            <a:pPr marL="0" indent="0" algn="l">
              <a:lnSpc>
                <a:spcPts val="2400"/>
              </a:lnSpc>
              <a:buNone/>
            </a:pPr>
            <a:r>
              <a:rPr lang="en-US" sz="1500" dirty="0">
                <a:solidFill>
                  <a:srgbClr val="404155"/>
                </a:solidFill>
                <a:latin typeface="Nobile" pitchFamily="34" charset="0"/>
                <a:ea typeface="Nobile" pitchFamily="34" charset="-122"/>
                <a:cs typeface="Nobile" pitchFamily="34" charset="-120"/>
              </a:rPr>
              <a:t>Calculate the target sum for each subarray, which is half the total sum.</a:t>
            </a:r>
            <a:endParaRPr lang="en-US" sz="1500" dirty="0"/>
          </a:p>
        </p:txBody>
      </p:sp>
      <p:pic>
        <p:nvPicPr>
          <p:cNvPr id="13" name="Image 4" descr="preencoded.png"/>
          <p:cNvPicPr>
            <a:picLocks noChangeAspect="1"/>
          </p:cNvPicPr>
          <p:nvPr/>
        </p:nvPicPr>
        <p:blipFill>
          <a:blip r:embed="rId7"/>
          <a:stretch>
            <a:fillRect/>
          </a:stretch>
        </p:blipFill>
        <p:spPr>
          <a:xfrm>
            <a:off x="666869" y="6179582"/>
            <a:ext cx="952619" cy="1524238"/>
          </a:xfrm>
          <a:prstGeom prst="rect">
            <a:avLst/>
          </a:prstGeom>
        </p:spPr>
      </p:pic>
      <p:sp>
        <p:nvSpPr>
          <p:cNvPr id="14" name="Text 7"/>
          <p:cNvSpPr/>
          <p:nvPr/>
        </p:nvSpPr>
        <p:spPr>
          <a:xfrm>
            <a:off x="1905238" y="6370082"/>
            <a:ext cx="2381726" cy="297656"/>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Corben" pitchFamily="34" charset="0"/>
                <a:ea typeface="Corben" pitchFamily="34" charset="-122"/>
                <a:cs typeface="Corben" pitchFamily="34" charset="-120"/>
              </a:rPr>
              <a:t>Populate DP Table</a:t>
            </a:r>
            <a:endParaRPr lang="en-US" sz="1850" dirty="0"/>
          </a:p>
        </p:txBody>
      </p:sp>
      <p:sp>
        <p:nvSpPr>
          <p:cNvPr id="15" name="Text 8"/>
          <p:cNvSpPr/>
          <p:nvPr/>
        </p:nvSpPr>
        <p:spPr>
          <a:xfrm>
            <a:off x="1905238" y="6782038"/>
            <a:ext cx="6571893" cy="609600"/>
          </a:xfrm>
          <a:prstGeom prst="rect">
            <a:avLst/>
          </a:prstGeom>
          <a:noFill/>
          <a:ln/>
        </p:spPr>
        <p:txBody>
          <a:bodyPr wrap="square" lIns="0" tIns="0" rIns="0" bIns="0" rtlCol="0" anchor="t"/>
          <a:lstStyle/>
          <a:p>
            <a:pPr marL="0" indent="0" algn="l">
              <a:lnSpc>
                <a:spcPts val="2400"/>
              </a:lnSpc>
              <a:buNone/>
            </a:pPr>
            <a:r>
              <a:rPr lang="en-US" sz="1500" dirty="0">
                <a:solidFill>
                  <a:srgbClr val="404155"/>
                </a:solidFill>
                <a:latin typeface="Nobile" pitchFamily="34" charset="0"/>
                <a:ea typeface="Nobile" pitchFamily="34" charset="-122"/>
                <a:cs typeface="Nobile" pitchFamily="34" charset="-120"/>
              </a:rPr>
              <a:t>Populate the dynamic programming table to check for the existence of subarrays with the target sum.</a:t>
            </a:r>
            <a:endParaRPr lang="en-US" sz="1500" dirty="0"/>
          </a:p>
        </p:txBody>
      </p:sp>
      <p:pic>
        <p:nvPicPr>
          <p:cNvPr id="17" name="Picture 16">
            <a:extLst>
              <a:ext uri="{FF2B5EF4-FFF2-40B4-BE49-F238E27FC236}">
                <a16:creationId xmlns:a16="http://schemas.microsoft.com/office/drawing/2014/main" id="{DDFCF19C-2B8D-4667-2635-5895C15B9A53}"/>
              </a:ext>
            </a:extLst>
          </p:cNvPr>
          <p:cNvPicPr>
            <a:picLocks noChangeAspect="1"/>
          </p:cNvPicPr>
          <p:nvPr/>
        </p:nvPicPr>
        <p:blipFill>
          <a:blip r:embed="rId8"/>
          <a:stretch>
            <a:fillRect/>
          </a:stretch>
        </p:blipFill>
        <p:spPr>
          <a:xfrm>
            <a:off x="9144000" y="1"/>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0" y="0"/>
            <a:ext cx="5486400" cy="8229600"/>
          </a:xfrm>
          <a:prstGeom prst="rect">
            <a:avLst/>
          </a:prstGeom>
          <a:solidFill>
            <a:srgbClr val="E5E0DF"/>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80190" y="133361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Handling Edge Cases</a:t>
            </a:r>
            <a:endParaRPr lang="en-US" sz="4450" dirty="0"/>
          </a:p>
        </p:txBody>
      </p:sp>
      <p:sp>
        <p:nvSpPr>
          <p:cNvPr id="6" name="Text 2"/>
          <p:cNvSpPr/>
          <p:nvPr/>
        </p:nvSpPr>
        <p:spPr>
          <a:xfrm>
            <a:off x="6280190" y="2382560"/>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It is essential to consider edge cases. If the array is empty or has only one element, it cannot be split into two non-empty subarrays. Similarly, if the total sum of the array is odd, it is impossible to achieve equal averages for the subarrays.</a:t>
            </a:r>
            <a:endParaRPr lang="en-US" sz="1750" dirty="0"/>
          </a:p>
        </p:txBody>
      </p:sp>
      <p:sp>
        <p:nvSpPr>
          <p:cNvPr id="7" name="Shape 3"/>
          <p:cNvSpPr/>
          <p:nvPr/>
        </p:nvSpPr>
        <p:spPr>
          <a:xfrm>
            <a:off x="6280190" y="4344472"/>
            <a:ext cx="510302" cy="510302"/>
          </a:xfrm>
          <a:prstGeom prst="roundRect">
            <a:avLst>
              <a:gd name="adj" fmla="val 18669"/>
            </a:avLst>
          </a:prstGeom>
          <a:solidFill>
            <a:srgbClr val="D2D9F9"/>
          </a:solidFill>
          <a:ln w="7620">
            <a:solidFill>
              <a:srgbClr val="B8BFDF"/>
            </a:solidFill>
            <a:prstDash val="solid"/>
          </a:ln>
        </p:spPr>
      </p:sp>
      <p:sp>
        <p:nvSpPr>
          <p:cNvPr id="8" name="Text 4"/>
          <p:cNvSpPr/>
          <p:nvPr/>
        </p:nvSpPr>
        <p:spPr>
          <a:xfrm>
            <a:off x="6485096" y="4429482"/>
            <a:ext cx="100489"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Corben" pitchFamily="34" charset="0"/>
                <a:ea typeface="Corben" pitchFamily="34" charset="-122"/>
                <a:cs typeface="Corben" pitchFamily="34" charset="-120"/>
              </a:rPr>
              <a:t>1</a:t>
            </a:r>
            <a:endParaRPr lang="en-US" sz="2650" dirty="0"/>
          </a:p>
        </p:txBody>
      </p:sp>
      <p:sp>
        <p:nvSpPr>
          <p:cNvPr id="9" name="Text 5"/>
          <p:cNvSpPr/>
          <p:nvPr/>
        </p:nvSpPr>
        <p:spPr>
          <a:xfrm>
            <a:off x="7017306" y="434447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Empty Array</a:t>
            </a:r>
            <a:endParaRPr lang="en-US" sz="2200" dirty="0"/>
          </a:p>
        </p:txBody>
      </p:sp>
      <p:sp>
        <p:nvSpPr>
          <p:cNvPr id="10" name="Text 6"/>
          <p:cNvSpPr/>
          <p:nvPr/>
        </p:nvSpPr>
        <p:spPr>
          <a:xfrm>
            <a:off x="7017306" y="4834890"/>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If the array is empty, return false.</a:t>
            </a:r>
            <a:endParaRPr lang="en-US" sz="1750" dirty="0"/>
          </a:p>
        </p:txBody>
      </p:sp>
      <p:sp>
        <p:nvSpPr>
          <p:cNvPr id="11" name="Shape 7"/>
          <p:cNvSpPr/>
          <p:nvPr/>
        </p:nvSpPr>
        <p:spPr>
          <a:xfrm>
            <a:off x="10171867" y="4344472"/>
            <a:ext cx="510302" cy="510302"/>
          </a:xfrm>
          <a:prstGeom prst="roundRect">
            <a:avLst>
              <a:gd name="adj" fmla="val 18669"/>
            </a:avLst>
          </a:prstGeom>
          <a:solidFill>
            <a:srgbClr val="D2D9F9"/>
          </a:solidFill>
          <a:ln w="7620">
            <a:solidFill>
              <a:srgbClr val="B8BFDF"/>
            </a:solidFill>
            <a:prstDash val="solid"/>
          </a:ln>
        </p:spPr>
      </p:sp>
      <p:sp>
        <p:nvSpPr>
          <p:cNvPr id="12" name="Text 8"/>
          <p:cNvSpPr/>
          <p:nvPr/>
        </p:nvSpPr>
        <p:spPr>
          <a:xfrm>
            <a:off x="10338316" y="4429482"/>
            <a:ext cx="177403"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Corben" pitchFamily="34" charset="0"/>
                <a:ea typeface="Corben" pitchFamily="34" charset="-122"/>
                <a:cs typeface="Corben" pitchFamily="34" charset="-120"/>
              </a:rPr>
              <a:t>2</a:t>
            </a:r>
            <a:endParaRPr lang="en-US" sz="2650" dirty="0"/>
          </a:p>
        </p:txBody>
      </p:sp>
      <p:sp>
        <p:nvSpPr>
          <p:cNvPr id="13" name="Text 9"/>
          <p:cNvSpPr/>
          <p:nvPr/>
        </p:nvSpPr>
        <p:spPr>
          <a:xfrm>
            <a:off x="10908983" y="434447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Single Element Array</a:t>
            </a:r>
            <a:endParaRPr lang="en-US" sz="2200" dirty="0"/>
          </a:p>
        </p:txBody>
      </p:sp>
      <p:sp>
        <p:nvSpPr>
          <p:cNvPr id="14" name="Text 10"/>
          <p:cNvSpPr/>
          <p:nvPr/>
        </p:nvSpPr>
        <p:spPr>
          <a:xfrm>
            <a:off x="10908983" y="4834890"/>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If the array has only one element, return false.</a:t>
            </a:r>
            <a:endParaRPr lang="en-US" sz="1750" dirty="0"/>
          </a:p>
        </p:txBody>
      </p:sp>
      <p:sp>
        <p:nvSpPr>
          <p:cNvPr id="15" name="Shape 11"/>
          <p:cNvSpPr/>
          <p:nvPr/>
        </p:nvSpPr>
        <p:spPr>
          <a:xfrm>
            <a:off x="6280190" y="6042660"/>
            <a:ext cx="510302" cy="510302"/>
          </a:xfrm>
          <a:prstGeom prst="roundRect">
            <a:avLst>
              <a:gd name="adj" fmla="val 18669"/>
            </a:avLst>
          </a:prstGeom>
          <a:solidFill>
            <a:srgbClr val="D2D9F9"/>
          </a:solidFill>
          <a:ln w="7620">
            <a:solidFill>
              <a:srgbClr val="B8BFDF"/>
            </a:solidFill>
            <a:prstDash val="solid"/>
          </a:ln>
        </p:spPr>
      </p:sp>
      <p:sp>
        <p:nvSpPr>
          <p:cNvPr id="16" name="Text 12"/>
          <p:cNvSpPr/>
          <p:nvPr/>
        </p:nvSpPr>
        <p:spPr>
          <a:xfrm>
            <a:off x="6439733" y="6127671"/>
            <a:ext cx="191095"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Corben" pitchFamily="34" charset="0"/>
                <a:ea typeface="Corben" pitchFamily="34" charset="-122"/>
                <a:cs typeface="Corben" pitchFamily="34" charset="-120"/>
              </a:rPr>
              <a:t>3</a:t>
            </a:r>
            <a:endParaRPr lang="en-US" sz="2650" dirty="0"/>
          </a:p>
        </p:txBody>
      </p:sp>
      <p:sp>
        <p:nvSpPr>
          <p:cNvPr id="17" name="Text 13"/>
          <p:cNvSpPr/>
          <p:nvPr/>
        </p:nvSpPr>
        <p:spPr>
          <a:xfrm>
            <a:off x="7017306" y="604266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Odd Total Sum</a:t>
            </a:r>
            <a:endParaRPr lang="en-US" sz="2200" dirty="0"/>
          </a:p>
        </p:txBody>
      </p:sp>
      <p:sp>
        <p:nvSpPr>
          <p:cNvPr id="18" name="Text 14"/>
          <p:cNvSpPr/>
          <p:nvPr/>
        </p:nvSpPr>
        <p:spPr>
          <a:xfrm>
            <a:off x="7017306" y="6533078"/>
            <a:ext cx="6819305" cy="362903"/>
          </a:xfrm>
          <a:prstGeom prst="rect">
            <a:avLst/>
          </a:prstGeom>
          <a:noFill/>
          <a:ln/>
        </p:spPr>
        <p:txBody>
          <a:bodyPr wrap="non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If the sum of the array is odd, return false.</a:t>
            </a:r>
            <a:endParaRPr lang="en-US" sz="1750" dirty="0"/>
          </a:p>
        </p:txBody>
      </p:sp>
      <p:sp>
        <p:nvSpPr>
          <p:cNvPr id="21" name="TextBox 20">
            <a:extLst>
              <a:ext uri="{FF2B5EF4-FFF2-40B4-BE49-F238E27FC236}">
                <a16:creationId xmlns:a16="http://schemas.microsoft.com/office/drawing/2014/main" id="{93D58583-58EF-E166-95D6-6F04FEAC06D2}"/>
              </a:ext>
            </a:extLst>
          </p:cNvPr>
          <p:cNvSpPr txBox="1"/>
          <p:nvPr/>
        </p:nvSpPr>
        <p:spPr>
          <a:xfrm>
            <a:off x="12890500" y="7772400"/>
            <a:ext cx="1625600" cy="369332"/>
          </a:xfrm>
          <a:prstGeom prst="rect">
            <a:avLst/>
          </a:prstGeom>
          <a:solidFill>
            <a:schemeClr val="bg1"/>
          </a:solidFill>
        </p:spPr>
        <p:txBody>
          <a:bodyPr wrap="square" rtlCol="0">
            <a:spAutoFit/>
          </a:bodyPr>
          <a:lstStyle/>
          <a:p>
            <a:endParaRPr lang="en-IN" dirty="0"/>
          </a:p>
        </p:txBody>
      </p:sp>
      <p:pic>
        <p:nvPicPr>
          <p:cNvPr id="23" name="Picture 22">
            <a:extLst>
              <a:ext uri="{FF2B5EF4-FFF2-40B4-BE49-F238E27FC236}">
                <a16:creationId xmlns:a16="http://schemas.microsoft.com/office/drawing/2014/main" id="{579A081C-59D5-F77A-BE1C-9E2C19C44189}"/>
              </a:ext>
            </a:extLst>
          </p:cNvPr>
          <p:cNvPicPr>
            <a:picLocks noChangeAspect="1"/>
          </p:cNvPicPr>
          <p:nvPr/>
        </p:nvPicPr>
        <p:blipFill>
          <a:blip r:embed="rId5"/>
          <a:stretch>
            <a:fillRect/>
          </a:stretch>
        </p:blipFill>
        <p:spPr>
          <a:xfrm>
            <a:off x="0" y="14748"/>
            <a:ext cx="54864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pic>
        <p:nvPicPr>
          <p:cNvPr id="3" name="Image 1" descr="preencoded.png"/>
          <p:cNvPicPr>
            <a:picLocks noChangeAspect="1"/>
          </p:cNvPicPr>
          <p:nvPr/>
        </p:nvPicPr>
        <p:blipFill>
          <a:blip r:embed="rId4"/>
          <a:stretch>
            <a:fillRect/>
          </a:stretch>
        </p:blipFill>
        <p:spPr>
          <a:xfrm>
            <a:off x="5859899" y="283488"/>
            <a:ext cx="2910602" cy="2268260"/>
          </a:xfrm>
          <a:prstGeom prst="rect">
            <a:avLst/>
          </a:prstGeom>
        </p:spPr>
      </p:pic>
      <p:sp>
        <p:nvSpPr>
          <p:cNvPr id="4" name="Text 0"/>
          <p:cNvSpPr/>
          <p:nvPr/>
        </p:nvSpPr>
        <p:spPr>
          <a:xfrm>
            <a:off x="793790" y="3512463"/>
            <a:ext cx="973586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Time and Space Complexity Analysis</a:t>
            </a:r>
            <a:endParaRPr lang="en-US" sz="4450" dirty="0"/>
          </a:p>
        </p:txBody>
      </p:sp>
      <p:sp>
        <p:nvSpPr>
          <p:cNvPr id="5" name="Text 1"/>
          <p:cNvSpPr/>
          <p:nvPr/>
        </p:nvSpPr>
        <p:spPr>
          <a:xfrm>
            <a:off x="793790" y="4561403"/>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The time complexity of the optimized dynamic programming solution is O(n * sum), where 'n' is the length of the array and 'sum' is the total sum of the elements. The space complexity is also O(n * sum) due to the dynamic programming table.</a:t>
            </a:r>
            <a:endParaRPr lang="en-US" sz="1750" dirty="0"/>
          </a:p>
        </p:txBody>
      </p:sp>
      <p:pic>
        <p:nvPicPr>
          <p:cNvPr id="6" name="Image 2" descr="preencoded.png"/>
          <p:cNvPicPr>
            <a:picLocks noChangeAspect="1"/>
          </p:cNvPicPr>
          <p:nvPr/>
        </p:nvPicPr>
        <p:blipFill>
          <a:blip r:embed="rId5"/>
          <a:stretch>
            <a:fillRect/>
          </a:stretch>
        </p:blipFill>
        <p:spPr>
          <a:xfrm>
            <a:off x="793790" y="5905262"/>
            <a:ext cx="566976" cy="566976"/>
          </a:xfrm>
          <a:prstGeom prst="rect">
            <a:avLst/>
          </a:prstGeom>
        </p:spPr>
      </p:pic>
      <p:sp>
        <p:nvSpPr>
          <p:cNvPr id="7" name="Text 2"/>
          <p:cNvSpPr/>
          <p:nvPr/>
        </p:nvSpPr>
        <p:spPr>
          <a:xfrm>
            <a:off x="793790" y="66990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Time Complexity</a:t>
            </a:r>
            <a:endParaRPr lang="en-US" sz="2200" dirty="0"/>
          </a:p>
        </p:txBody>
      </p:sp>
      <p:sp>
        <p:nvSpPr>
          <p:cNvPr id="8" name="Text 3"/>
          <p:cNvSpPr/>
          <p:nvPr/>
        </p:nvSpPr>
        <p:spPr>
          <a:xfrm>
            <a:off x="793790" y="7189470"/>
            <a:ext cx="6351270"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O(n * sum)</a:t>
            </a:r>
            <a:endParaRPr lang="en-US" sz="1750" dirty="0"/>
          </a:p>
        </p:txBody>
      </p:sp>
      <p:pic>
        <p:nvPicPr>
          <p:cNvPr id="9" name="Image 3" descr="preencoded.png"/>
          <p:cNvPicPr>
            <a:picLocks noChangeAspect="1"/>
          </p:cNvPicPr>
          <p:nvPr/>
        </p:nvPicPr>
        <p:blipFill>
          <a:blip r:embed="rId6"/>
          <a:stretch>
            <a:fillRect/>
          </a:stretch>
        </p:blipFill>
        <p:spPr>
          <a:xfrm>
            <a:off x="7485221" y="5905262"/>
            <a:ext cx="566976" cy="566976"/>
          </a:xfrm>
          <a:prstGeom prst="rect">
            <a:avLst/>
          </a:prstGeom>
        </p:spPr>
      </p:pic>
      <p:sp>
        <p:nvSpPr>
          <p:cNvPr id="10" name="Text 4"/>
          <p:cNvSpPr/>
          <p:nvPr/>
        </p:nvSpPr>
        <p:spPr>
          <a:xfrm>
            <a:off x="7485221" y="66990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Space Complexity</a:t>
            </a:r>
            <a:endParaRPr lang="en-US" sz="2200" dirty="0"/>
          </a:p>
        </p:txBody>
      </p:sp>
      <p:sp>
        <p:nvSpPr>
          <p:cNvPr id="11" name="Text 5"/>
          <p:cNvSpPr/>
          <p:nvPr/>
        </p:nvSpPr>
        <p:spPr>
          <a:xfrm>
            <a:off x="7485221" y="7189470"/>
            <a:ext cx="6351389"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O(n * sum)</a:t>
            </a:r>
            <a:endParaRPr lang="en-US" sz="1750" dirty="0"/>
          </a:p>
        </p:txBody>
      </p:sp>
      <p:sp>
        <p:nvSpPr>
          <p:cNvPr id="12" name="TextBox 11">
            <a:extLst>
              <a:ext uri="{FF2B5EF4-FFF2-40B4-BE49-F238E27FC236}">
                <a16:creationId xmlns:a16="http://schemas.microsoft.com/office/drawing/2014/main" id="{EF27DA4A-5E85-6E88-67D4-0389CDE811D1}"/>
              </a:ext>
            </a:extLst>
          </p:cNvPr>
          <p:cNvSpPr txBox="1"/>
          <p:nvPr/>
        </p:nvSpPr>
        <p:spPr>
          <a:xfrm>
            <a:off x="12877800" y="7785100"/>
            <a:ext cx="1625600" cy="369332"/>
          </a:xfrm>
          <a:prstGeom prst="rect">
            <a:avLst/>
          </a:prstGeom>
          <a:solidFill>
            <a:schemeClr val="bg1"/>
          </a:solidFill>
        </p:spPr>
        <p:txBody>
          <a:bodyPr wrap="square" rtlCol="0">
            <a:spAutoFit/>
          </a:bodyPr>
          <a:lstStyle/>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12940"/>
            <a:ext cx="8337233"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Conclusion and Future scope</a:t>
            </a:r>
            <a:endParaRPr lang="en-US" sz="4450" dirty="0"/>
          </a:p>
        </p:txBody>
      </p:sp>
      <p:sp>
        <p:nvSpPr>
          <p:cNvPr id="3" name="Text 1"/>
          <p:cNvSpPr/>
          <p:nvPr/>
        </p:nvSpPr>
        <p:spPr>
          <a:xfrm>
            <a:off x="793790" y="2775347"/>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Dynamic programming provides an efficient solution to determine if an array can be split into two subarrays with equal averages. Understanding edge cases is crucial for ensuring correct handling of all possible inputs. This problem highlights the power of dynamic programming in solving complex problems.</a:t>
            </a:r>
            <a:endParaRPr lang="en-US" sz="1750" dirty="0"/>
          </a:p>
        </p:txBody>
      </p:sp>
      <p:sp>
        <p:nvSpPr>
          <p:cNvPr id="4" name="Text 2"/>
          <p:cNvSpPr/>
          <p:nvPr/>
        </p:nvSpPr>
        <p:spPr>
          <a:xfrm>
            <a:off x="918153" y="434601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Corben" pitchFamily="34" charset="0"/>
              </a:rPr>
              <a:t>Future scope</a:t>
            </a:r>
            <a:endParaRPr lang="en-US" sz="2200" dirty="0"/>
          </a:p>
        </p:txBody>
      </p:sp>
      <p:sp>
        <p:nvSpPr>
          <p:cNvPr id="7" name="Text 5"/>
          <p:cNvSpPr/>
          <p:nvPr/>
        </p:nvSpPr>
        <p:spPr>
          <a:xfrm>
            <a:off x="1156692" y="6174462"/>
            <a:ext cx="5881807" cy="362903"/>
          </a:xfrm>
          <a:prstGeom prst="rect">
            <a:avLst/>
          </a:prstGeom>
          <a:noFill/>
          <a:ln/>
        </p:spPr>
        <p:txBody>
          <a:bodyPr wrap="none" lIns="0" tIns="0" rIns="0" bIns="0" rtlCol="0" anchor="t"/>
          <a:lstStyle/>
          <a:p>
            <a:pPr algn="l">
              <a:lnSpc>
                <a:spcPts val="2850"/>
              </a:lnSpc>
              <a:buSzPct val="100000"/>
            </a:pPr>
            <a:endParaRPr lang="en-US" sz="1750" dirty="0"/>
          </a:p>
        </p:txBody>
      </p:sp>
      <p:sp>
        <p:nvSpPr>
          <p:cNvPr id="9" name="Text 7"/>
          <p:cNvSpPr/>
          <p:nvPr/>
        </p:nvSpPr>
        <p:spPr>
          <a:xfrm>
            <a:off x="918153" y="6125026"/>
            <a:ext cx="12479795"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This problem has applications in areas such as resource allocation, data partitioning, and load balancing.</a:t>
            </a:r>
            <a:endParaRPr lang="en-US" sz="1750" dirty="0"/>
          </a:p>
        </p:txBody>
      </p:sp>
      <p:sp>
        <p:nvSpPr>
          <p:cNvPr id="10" name="TextBox 9">
            <a:extLst>
              <a:ext uri="{FF2B5EF4-FFF2-40B4-BE49-F238E27FC236}">
                <a16:creationId xmlns:a16="http://schemas.microsoft.com/office/drawing/2014/main" id="{ECF2BA54-54E0-5FCD-FD87-BAFF5A18EB7C}"/>
              </a:ext>
            </a:extLst>
          </p:cNvPr>
          <p:cNvSpPr txBox="1"/>
          <p:nvPr/>
        </p:nvSpPr>
        <p:spPr>
          <a:xfrm>
            <a:off x="793790" y="4924697"/>
            <a:ext cx="12765456" cy="1200329"/>
          </a:xfrm>
          <a:prstGeom prst="rect">
            <a:avLst/>
          </a:prstGeom>
          <a:noFill/>
        </p:spPr>
        <p:txBody>
          <a:bodyPr wrap="square" rtlCol="0">
            <a:spAutoFit/>
          </a:bodyPr>
          <a:lstStyle/>
          <a:p>
            <a:r>
              <a:rPr lang="en-US" sz="1800" dirty="0">
                <a:effectLst/>
                <a:latin typeface="Nobile" panose="020B0604020202020204" charset="0"/>
                <a:ea typeface="Times New Roman" panose="02020603050405020304" pitchFamily="18" charset="0"/>
              </a:rPr>
              <a:t>The problem involves partitioning an integer array into two non-empty subarrays with equal averages. By analyzing the sum and length properties, and using dynamic programming to search for valid subsets, we can determine whether the array can be split in the required manner.</a:t>
            </a:r>
            <a:endParaRPr lang="en-IN" sz="1800" dirty="0">
              <a:effectLst/>
              <a:latin typeface="Nobile" panose="020B0604020202020204" charset="0"/>
              <a:ea typeface="Times New Roman" panose="02020603050405020304" pitchFamily="18" charset="0"/>
            </a:endParaRPr>
          </a:p>
          <a:p>
            <a:endParaRPr lang="en-IN" dirty="0"/>
          </a:p>
        </p:txBody>
      </p:sp>
      <p:sp>
        <p:nvSpPr>
          <p:cNvPr id="11" name="TextBox 10">
            <a:extLst>
              <a:ext uri="{FF2B5EF4-FFF2-40B4-BE49-F238E27FC236}">
                <a16:creationId xmlns:a16="http://schemas.microsoft.com/office/drawing/2014/main" id="{B90996A5-84F8-4AEA-A5C8-093C7FA6904B}"/>
              </a:ext>
            </a:extLst>
          </p:cNvPr>
          <p:cNvSpPr txBox="1"/>
          <p:nvPr/>
        </p:nvSpPr>
        <p:spPr>
          <a:xfrm>
            <a:off x="12928600" y="7772400"/>
            <a:ext cx="1536700" cy="369332"/>
          </a:xfrm>
          <a:prstGeom prst="rect">
            <a:avLst/>
          </a:prstGeom>
          <a:solidFill>
            <a:schemeClr val="bg1"/>
          </a:solidFill>
        </p:spPr>
        <p:txBody>
          <a:bodyPr wrap="square" rtlCol="0">
            <a:spAutoFit/>
          </a:bodyPr>
          <a:lstStyle/>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843</Words>
  <Application>Microsoft Office PowerPoint</Application>
  <PresentationFormat>Custom</PresentationFormat>
  <Paragraphs>70</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Nobile</vt:lpstr>
      <vt:lpstr>Times New Roman</vt:lpstr>
      <vt:lpstr>Corben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Megha Syam Naidu</cp:lastModifiedBy>
  <cp:revision>3</cp:revision>
  <dcterms:created xsi:type="dcterms:W3CDTF">2024-09-11T03:16:04Z</dcterms:created>
  <dcterms:modified xsi:type="dcterms:W3CDTF">2024-09-11T04:29:07Z</dcterms:modified>
</cp:coreProperties>
</file>